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446" r:id="rId4"/>
    <p:sldId id="427" r:id="rId5"/>
    <p:sldId id="425" r:id="rId6"/>
    <p:sldId id="448" r:id="rId7"/>
    <p:sldId id="449" r:id="rId8"/>
    <p:sldId id="450" r:id="rId9"/>
    <p:sldId id="451" r:id="rId10"/>
    <p:sldId id="447" r:id="rId11"/>
    <p:sldId id="426" r:id="rId12"/>
    <p:sldId id="429" r:id="rId13"/>
    <p:sldId id="418" r:id="rId14"/>
    <p:sldId id="411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3" r:id="rId27"/>
    <p:sldId id="441" r:id="rId28"/>
  </p:sldIdLst>
  <p:sldSz cx="10077450" cy="7562850"/>
  <p:notesSz cx="7772400" cy="10058400"/>
  <p:defaultTextStyle>
    <a:defPPr>
      <a:defRPr lang="en-US"/>
    </a:defPPr>
    <a:lvl1pPr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0952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424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1899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7375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15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78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4101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0404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91002"/>
  </p:normalViewPr>
  <p:slideViewPr>
    <p:cSldViewPr>
      <p:cViewPr varScale="1">
        <p:scale>
          <a:sx n="123" d="100"/>
          <a:sy n="123" d="100"/>
        </p:scale>
        <p:origin x="141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489" indent="-285188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0748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7051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3352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15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01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04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299" indent="0" algn="ctr">
              <a:buNone/>
              <a:defRPr/>
            </a:lvl2pPr>
            <a:lvl3pPr marL="912600" indent="0" algn="ctr">
              <a:buNone/>
              <a:defRPr/>
            </a:lvl3pPr>
            <a:lvl4pPr marL="1368900" indent="0" algn="ctr">
              <a:buNone/>
              <a:defRPr/>
            </a:lvl4pPr>
            <a:lvl5pPr marL="1825200" indent="0" algn="ctr">
              <a:buNone/>
              <a:defRPr/>
            </a:lvl5pPr>
            <a:lvl6pPr marL="2281502" indent="0" algn="ctr">
              <a:buNone/>
              <a:defRPr/>
            </a:lvl6pPr>
            <a:lvl7pPr marL="2737802" indent="0" algn="ctr">
              <a:buNone/>
              <a:defRPr/>
            </a:lvl7pPr>
            <a:lvl8pPr marL="3194101" indent="0" algn="ctr">
              <a:buNone/>
              <a:defRPr/>
            </a:lvl8pPr>
            <a:lvl9pPr marL="365040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9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9" indent="0">
              <a:buNone/>
              <a:defRPr sz="1800"/>
            </a:lvl2pPr>
            <a:lvl3pPr marL="912600" indent="0">
              <a:buNone/>
              <a:defRPr sz="1700"/>
            </a:lvl3pPr>
            <a:lvl4pPr marL="1368900" indent="0">
              <a:buNone/>
              <a:defRPr sz="1400"/>
            </a:lvl4pPr>
            <a:lvl5pPr marL="1825200" indent="0">
              <a:buNone/>
              <a:defRPr sz="1400"/>
            </a:lvl5pPr>
            <a:lvl6pPr marL="2281502" indent="0">
              <a:buNone/>
              <a:defRPr sz="1400"/>
            </a:lvl6pPr>
            <a:lvl7pPr marL="2737802" indent="0">
              <a:buNone/>
              <a:defRPr sz="1400"/>
            </a:lvl7pPr>
            <a:lvl8pPr marL="3194101" indent="0">
              <a:buNone/>
              <a:defRPr sz="1400"/>
            </a:lvl8pPr>
            <a:lvl9pPr marL="36504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34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9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9" y="2398734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46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9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70" y="5294334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70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299" indent="0">
              <a:buNone/>
              <a:defRPr sz="2800"/>
            </a:lvl2pPr>
            <a:lvl3pPr marL="912600" indent="0">
              <a:buNone/>
              <a:defRPr sz="2400"/>
            </a:lvl3pPr>
            <a:lvl4pPr marL="1368900" indent="0">
              <a:buNone/>
              <a:defRPr sz="2000"/>
            </a:lvl4pPr>
            <a:lvl5pPr marL="1825200" indent="0">
              <a:buNone/>
              <a:defRPr sz="2000"/>
            </a:lvl5pPr>
            <a:lvl6pPr marL="2281502" indent="0">
              <a:buNone/>
              <a:defRPr sz="2000"/>
            </a:lvl6pPr>
            <a:lvl7pPr marL="2737802" indent="0">
              <a:buNone/>
              <a:defRPr sz="2000"/>
            </a:lvl7pPr>
            <a:lvl8pPr marL="3194101" indent="0">
              <a:buNone/>
              <a:defRPr sz="2000"/>
            </a:lvl8pPr>
            <a:lvl9pPr marL="365040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70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9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9" y="1770083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9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476" algn="l"/>
                <a:tab pos="1444947" algn="l"/>
                <a:tab pos="2167425" algn="l"/>
                <a:tab pos="2889901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3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0952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424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189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73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36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8997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62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2580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0952" indent="-323215" algn="l" defTabSz="456299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1899" indent="-286772" algn="l" defTabSz="456299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2848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380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47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1053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73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3646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95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9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01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04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Emotion (In Greater Depth)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core material is strangely missing from the Griggs Textbook..  Will be in online textbook and on 2</a:t>
            </a:r>
            <a:r>
              <a:rPr lang="en-US" baseline="30000" dirty="0"/>
              <a:t>nd</a:t>
            </a:r>
            <a:r>
              <a:rPr lang="en-US" dirty="0"/>
              <a:t> midterm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=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Emotions drive </a:t>
            </a:r>
            <a:r>
              <a:rPr lang="en-US" sz="2800" b="1" dirty="0"/>
              <a:t>motivation</a:t>
            </a:r>
            <a:r>
              <a:rPr lang="en-US" sz="2800" dirty="0"/>
              <a:t>, learning: without them everything is </a:t>
            </a:r>
            <a:r>
              <a:rPr lang="en-US" sz="2800" i="1" dirty="0"/>
              <a:t>neutral</a:t>
            </a:r>
            <a:r>
              <a:rPr lang="en-US" sz="2800" dirty="0"/>
              <a:t> and you can never decide!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Fear</a:t>
            </a:r>
            <a:r>
              <a:rPr lang="en-US" sz="2800" dirty="0"/>
              <a:t>: avoid bad things; </a:t>
            </a:r>
            <a:r>
              <a:rPr lang="en-US" sz="2800" b="1" dirty="0"/>
              <a:t>Anger</a:t>
            </a:r>
            <a:r>
              <a:rPr lang="en-US" sz="2800" dirty="0"/>
              <a:t>: attack bad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Disgust</a:t>
            </a:r>
            <a:r>
              <a:rPr lang="en-US" sz="2800" dirty="0"/>
              <a:t>: don’t eat rotten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Contempt</a:t>
            </a:r>
            <a:r>
              <a:rPr lang="en-US" sz="2800" dirty="0"/>
              <a:t>: punish bad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Happiness</a:t>
            </a:r>
            <a:r>
              <a:rPr lang="en-US" sz="2800" dirty="0"/>
              <a:t>: approach, enjoy good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Surprise/interest</a:t>
            </a:r>
            <a:r>
              <a:rPr lang="en-US" sz="2800" dirty="0"/>
              <a:t>: learn about unexpected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What is the point of </a:t>
            </a:r>
            <a:r>
              <a:rPr lang="en-US" sz="2800" b="1" dirty="0"/>
              <a:t>Sadness</a:t>
            </a:r>
            <a:r>
              <a:rPr lang="en-US" sz="28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3477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lutchik-wheel.sv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"/>
          <a:stretch/>
        </p:blipFill>
        <p:spPr>
          <a:xfrm>
            <a:off x="1228725" y="0"/>
            <a:ext cx="7150584" cy="7237670"/>
          </a:xfr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6257925" y="6600825"/>
            <a:ext cx="19812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Plutchik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428625"/>
            <a:ext cx="5866406" cy="6629400"/>
          </a:xfrm>
        </p:spPr>
      </p:pic>
      <p:sp>
        <p:nvSpPr>
          <p:cNvPr id="5" name="TextBox 4"/>
          <p:cNvSpPr txBox="1"/>
          <p:nvPr/>
        </p:nvSpPr>
        <p:spPr>
          <a:xfrm>
            <a:off x="315216" y="581025"/>
            <a:ext cx="3047109" cy="42585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0" tIns="45716" rIns="91430" bIns="45716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Map of Emotions in </a:t>
            </a:r>
            <a:r>
              <a:rPr lang="en-US" b="1" dirty="0" err="1">
                <a:solidFill>
                  <a:srgbClr val="000000"/>
                </a:solidFill>
              </a:rPr>
              <a:t>vmPFC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Valence: 25 vs 13/14?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Arousal: intensity, also </a:t>
            </a:r>
            <a:r>
              <a:rPr lang="en-US" b="1" dirty="0" err="1">
                <a:solidFill>
                  <a:srgbClr val="000000"/>
                </a:solidFill>
              </a:rPr>
              <a:t>pgACC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Driven by subcortical connectivity</a:t>
            </a:r>
          </a:p>
          <a:p>
            <a:pPr marL="285721" indent="-285721">
              <a:buFontTx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High-dimensional, multi-factorial representation</a:t>
            </a:r>
          </a:p>
          <a:p>
            <a:pPr marL="285721" indent="-285721">
              <a:buFontTx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Consistent with fMRI, MDD in </a:t>
            </a:r>
            <a:r>
              <a:rPr lang="en-US" dirty="0" err="1">
                <a:solidFill>
                  <a:srgbClr val="000000"/>
                </a:solidFill>
              </a:rPr>
              <a:t>sgACC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25711" y="5309449"/>
            <a:ext cx="2213293" cy="1702849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7"/>
              </a:schemeClr>
            </a:outerShdw>
          </a:effectLst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77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Goal Taxonomy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91" y="2105026"/>
            <a:ext cx="8986692" cy="4318813"/>
          </a:xfrm>
        </p:spPr>
      </p:pic>
    </p:spTree>
    <p:extLst>
      <p:ext uri="{BB962C8B-B14F-4D97-AF65-F5344CB8AC3E}">
        <p14:creationId xmlns:p14="http://schemas.microsoft.com/office/powerpoint/2010/main" val="142552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1125" y="1495425"/>
            <a:ext cx="7239000" cy="5569495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7"/>
              </a:schemeClr>
            </a:outerShdw>
          </a:effectLst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965200"/>
          </a:xfrm>
        </p:spPr>
        <p:txBody>
          <a:bodyPr/>
          <a:lstStyle/>
          <a:p>
            <a:r>
              <a:rPr lang="en-US" dirty="0"/>
              <a:t>The emotional brain</a:t>
            </a:r>
          </a:p>
        </p:txBody>
      </p:sp>
    </p:spTree>
    <p:extLst>
      <p:ext uri="{BB962C8B-B14F-4D97-AF65-F5344CB8AC3E}">
        <p14:creationId xmlns:p14="http://schemas.microsoft.com/office/powerpoint/2010/main" val="333179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/>
              <a:t>Basic Drives: Hypothalamus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7" r="473"/>
          <a:stretch/>
        </p:blipFill>
        <p:spPr>
          <a:xfrm>
            <a:off x="900099" y="1495425"/>
            <a:ext cx="8257523" cy="5562600"/>
          </a:xfrm>
        </p:spPr>
      </p:pic>
    </p:spTree>
    <p:extLst>
      <p:ext uri="{BB962C8B-B14F-4D97-AF65-F5344CB8AC3E}">
        <p14:creationId xmlns:p14="http://schemas.microsoft.com/office/powerpoint/2010/main" val="177022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sz="4000" dirty="0"/>
              <a:t>Amygdala Encodes Different Emotions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712" r="9435" b="-1712"/>
          <a:stretch/>
        </p:blipFill>
        <p:spPr>
          <a:xfrm>
            <a:off x="314325" y="1495425"/>
            <a:ext cx="9296400" cy="5648172"/>
          </a:xfrm>
        </p:spPr>
      </p:pic>
    </p:spTree>
    <p:extLst>
      <p:ext uri="{BB962C8B-B14F-4D97-AF65-F5344CB8AC3E}">
        <p14:creationId xmlns:p14="http://schemas.microsoft.com/office/powerpoint/2010/main" val="396644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Help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Happiness, and how can I get it?</a:t>
            </a:r>
          </a:p>
          <a:p>
            <a:r>
              <a:rPr lang="en-US" dirty="0"/>
              <a:t>What is Anger, and what can I do about?</a:t>
            </a:r>
          </a:p>
          <a:p>
            <a:r>
              <a:rPr lang="en-US" dirty="0"/>
              <a:t>What about Fear?</a:t>
            </a:r>
          </a:p>
          <a:p>
            <a:r>
              <a:rPr lang="en-US" dirty="0"/>
              <a:t>Stress?  Does it affect Health?</a:t>
            </a:r>
          </a:p>
        </p:txBody>
      </p:sp>
    </p:spTree>
    <p:extLst>
      <p:ext uri="{BB962C8B-B14F-4D97-AF65-F5344CB8AC3E}">
        <p14:creationId xmlns:p14="http://schemas.microsoft.com/office/powerpoint/2010/main" val="2499842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Faces of Happiness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Happiness = instantaneous emotional feeling</a:t>
            </a:r>
          </a:p>
          <a:p>
            <a:pPr marL="107737" indent="0">
              <a:buNone/>
            </a:pPr>
            <a:r>
              <a:rPr lang="en-US" dirty="0"/>
              <a:t>Happiness = long-term life satisfaction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Good news: everybody’s happy-</a:t>
            </a:r>
            <a:r>
              <a:rPr lang="en-US" dirty="0" err="1"/>
              <a:t>ish</a:t>
            </a:r>
            <a:r>
              <a:rPr lang="en-US" dirty="0"/>
              <a:t>!</a:t>
            </a:r>
          </a:p>
          <a:p>
            <a:pPr marL="107737" indent="0">
              <a:buNone/>
            </a:pPr>
            <a:r>
              <a:rPr lang="en-US" dirty="0"/>
              <a:t>Bad news: some people aren’t!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Parents are low on instantaneous, high on long-term..</a:t>
            </a:r>
          </a:p>
        </p:txBody>
      </p:sp>
    </p:spTree>
    <p:extLst>
      <p:ext uri="{BB962C8B-B14F-4D97-AF65-F5344CB8AC3E}">
        <p14:creationId xmlns:p14="http://schemas.microsoft.com/office/powerpoint/2010/main" val="348126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would be happier if..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A. I won the lottery</a:t>
            </a:r>
          </a:p>
          <a:p>
            <a:pPr marL="107737" indent="0">
              <a:buNone/>
            </a:pPr>
            <a:r>
              <a:rPr lang="en-US" dirty="0"/>
              <a:t>B. I became a paraplegic</a:t>
            </a:r>
          </a:p>
          <a:p>
            <a:pPr marL="107737" indent="0">
              <a:buNone/>
            </a:pPr>
            <a:r>
              <a:rPr lang="en-US" dirty="0"/>
              <a:t>C. No difference (long term)</a:t>
            </a:r>
          </a:p>
        </p:txBody>
      </p:sp>
    </p:spTree>
    <p:extLst>
      <p:ext uri="{BB962C8B-B14F-4D97-AF65-F5344CB8AC3E}">
        <p14:creationId xmlns:p14="http://schemas.microsoft.com/office/powerpoint/2010/main" val="411687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 /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Emotion beyond basic top-down / bottom-up: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What is relationship between biology and </a:t>
            </a:r>
            <a:r>
              <a:rPr lang="en-US" i="1" dirty="0"/>
              <a:t>feeling</a:t>
            </a:r>
            <a:r>
              <a:rPr lang="en-US" dirty="0"/>
              <a:t>?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Are all emotions universal?</a:t>
            </a:r>
          </a:p>
          <a:p>
            <a:pPr lvl="1">
              <a:buFont typeface="LucidaGrande" charset="0"/>
              <a:buChar char="-"/>
            </a:pPr>
            <a:r>
              <a:rPr lang="en-US" dirty="0"/>
              <a:t>Are all emotions motivational states?  What is their function?</a:t>
            </a:r>
          </a:p>
          <a:p>
            <a:pPr lvl="1"/>
            <a:endParaRPr lang="en-US" dirty="0"/>
          </a:p>
          <a:p>
            <a:r>
              <a:rPr lang="en-US" dirty="0"/>
              <a:t>Key practical points: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How to be happy?</a:t>
            </a:r>
          </a:p>
          <a:p>
            <a:pPr lvl="1">
              <a:buFont typeface=".AppleSystemUIFont" charset="-120"/>
              <a:buChar char="-"/>
            </a:pPr>
            <a:r>
              <a:rPr lang="en-US" dirty="0"/>
              <a:t>What to do about anger, anxiety, stress?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Surprise!?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12" r="8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4784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!= Happiness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Above ~$50k, more $ != more happiness</a:t>
            </a:r>
          </a:p>
          <a:p>
            <a:r>
              <a:rPr lang="en-US" dirty="0"/>
              <a:t>So what does = more happiness?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Immediate social network,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Standing in community / social recognition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Goal achievement</a:t>
            </a:r>
          </a:p>
          <a:p>
            <a:pPr lvl="1">
              <a:buFont typeface="Arial" charset="0"/>
              <a:buChar char="•"/>
            </a:pPr>
            <a:r>
              <a:rPr lang="en-US" b="1" dirty="0"/>
              <a:t>Dopamine driven by social feedback and progress toward goals!!!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And a major (50%) contribution of genes..</a:t>
            </a:r>
          </a:p>
        </p:txBody>
      </p:sp>
    </p:spTree>
    <p:extLst>
      <p:ext uri="{BB962C8B-B14F-4D97-AF65-F5344CB8AC3E}">
        <p14:creationId xmlns:p14="http://schemas.microsoft.com/office/powerpoint/2010/main" val="152769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Happy families are all alike; every unhappy family is unhappy in its own way.</a:t>
            </a:r>
          </a:p>
          <a:p>
            <a:pPr marL="107737" indent="0">
              <a:buNone/>
            </a:pPr>
            <a:r>
              <a:rPr lang="en-US" dirty="0"/>
              <a:t>								- Leo Tolstoy, Anna Karenina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We have many more negative emotions than positive ones!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So we should learn to </a:t>
            </a:r>
            <a:r>
              <a:rPr lang="en-US" b="1" i="1" dirty="0"/>
              <a:t>accept</a:t>
            </a:r>
            <a:r>
              <a:rPr lang="en-US" dirty="0"/>
              <a:t> this fact!</a:t>
            </a:r>
          </a:p>
        </p:txBody>
      </p:sp>
    </p:spTree>
    <p:extLst>
      <p:ext uri="{BB962C8B-B14F-4D97-AF65-F5344CB8AC3E}">
        <p14:creationId xmlns:p14="http://schemas.microsoft.com/office/powerpoint/2010/main" val="98763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Johanna Arch: Mindfulness Based Stress Reduction Therapy</a:t>
            </a:r>
          </a:p>
        </p:txBody>
      </p:sp>
      <p:pic>
        <p:nvPicPr>
          <p:cNvPr id="4" name="Content Placeholder 3" descr="Screen Shot 2015-04-02 at 1.08.2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b="7699"/>
          <a:stretch>
            <a:fillRect/>
          </a:stretch>
        </p:blipFill>
        <p:spPr>
          <a:xfrm>
            <a:off x="1381126" y="1952625"/>
            <a:ext cx="7391400" cy="4067083"/>
          </a:xfrm>
        </p:spPr>
      </p:pic>
      <p:sp>
        <p:nvSpPr>
          <p:cNvPr id="5" name="TextBox 4"/>
          <p:cNvSpPr txBox="1"/>
          <p:nvPr/>
        </p:nvSpPr>
        <p:spPr>
          <a:xfrm>
            <a:off x="695325" y="6296025"/>
            <a:ext cx="8610600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Acceptance is powerful medicine!</a:t>
            </a:r>
          </a:p>
        </p:txBody>
      </p:sp>
    </p:spTree>
    <p:extLst>
      <p:ext uri="{BB962C8B-B14F-4D97-AF65-F5344CB8AC3E}">
        <p14:creationId xmlns:p14="http://schemas.microsoft.com/office/powerpoint/2010/main" val="61691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Anger is not a liquid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vent it!  Leads to rehearsal..</a:t>
            </a:r>
          </a:p>
          <a:p>
            <a:endParaRPr lang="en-US" dirty="0"/>
          </a:p>
          <a:p>
            <a:pPr marL="107737" indent="0">
              <a:buNone/>
            </a:pPr>
            <a:r>
              <a:rPr lang="en-US" dirty="0"/>
              <a:t>Figure out the underlying source of frustration</a:t>
            </a:r>
          </a:p>
          <a:p>
            <a:pPr marL="107737" indent="0">
              <a:buNone/>
            </a:pPr>
            <a:r>
              <a:rPr lang="en-US" dirty="0"/>
              <a:t>Deal with it</a:t>
            </a:r>
          </a:p>
          <a:p>
            <a:pPr marL="107737" indent="0">
              <a:buNone/>
            </a:pPr>
            <a:r>
              <a:rPr lang="en-US" dirty="0"/>
              <a:t>And / or learn to accept the situation</a:t>
            </a:r>
          </a:p>
        </p:txBody>
      </p:sp>
    </p:spTree>
    <p:extLst>
      <p:ext uri="{BB962C8B-B14F-4D97-AF65-F5344CB8AC3E}">
        <p14:creationId xmlns:p14="http://schemas.microsoft.com/office/powerpoint/2010/main" val="382145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Management..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is mostly “in your head” – does all this stuff really matter that much, or perhaps not??</a:t>
            </a:r>
          </a:p>
          <a:p>
            <a:r>
              <a:rPr lang="en-US" dirty="0"/>
              <a:t>To reduce stress, become a </a:t>
            </a:r>
            <a:r>
              <a:rPr lang="en-US" dirty="0" err="1"/>
              <a:t>Boulderite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Meditation</a:t>
            </a:r>
          </a:p>
          <a:p>
            <a:pPr lvl="1"/>
            <a:r>
              <a:rPr lang="en-US" dirty="0"/>
              <a:t>Optimism</a:t>
            </a:r>
          </a:p>
          <a:p>
            <a:pPr lvl="1"/>
            <a:r>
              <a:rPr lang="en-US" dirty="0"/>
              <a:t>Sunshine, fresh air, etc..</a:t>
            </a:r>
          </a:p>
        </p:txBody>
      </p:sp>
    </p:spTree>
    <p:extLst>
      <p:ext uri="{BB962C8B-B14F-4D97-AF65-F5344CB8AC3E}">
        <p14:creationId xmlns:p14="http://schemas.microsoft.com/office/powerpoint/2010/main" val="2725984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Sick When..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A. I’m currently under stress</a:t>
            </a:r>
          </a:p>
          <a:p>
            <a:pPr marL="107737" indent="0">
              <a:buNone/>
            </a:pPr>
            <a:r>
              <a:rPr lang="en-US" dirty="0"/>
              <a:t>B. After the stressor is over</a:t>
            </a:r>
          </a:p>
          <a:p>
            <a:pPr marL="107737" indent="0">
              <a:buNone/>
            </a:pPr>
            <a:r>
              <a:rPr lang="en-US" dirty="0"/>
              <a:t>C. When I am feeling cold / underdressed</a:t>
            </a:r>
          </a:p>
        </p:txBody>
      </p:sp>
    </p:spTree>
    <p:extLst>
      <p:ext uri="{BB962C8B-B14F-4D97-AF65-F5344CB8AC3E}">
        <p14:creationId xmlns:p14="http://schemas.microsoft.com/office/powerpoint/2010/main" val="4078489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THEN Sick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itself does not make you sick..</a:t>
            </a:r>
          </a:p>
          <a:p>
            <a:r>
              <a:rPr lang="en-US" dirty="0"/>
              <a:t>It is the depletion period AFTER the stressor is over that makes you sick!</a:t>
            </a:r>
          </a:p>
          <a:p>
            <a:endParaRPr lang="en-US" dirty="0"/>
          </a:p>
        </p:txBody>
      </p:sp>
      <p:pic>
        <p:nvPicPr>
          <p:cNvPr id="4" name="Picture 3" descr="OKA_F_11-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78"/>
          <a:stretch/>
        </p:blipFill>
        <p:spPr>
          <a:xfrm>
            <a:off x="5800725" y="2943225"/>
            <a:ext cx="3873500" cy="4435974"/>
          </a:xfrm>
          <a:prstGeom prst="rect">
            <a:avLst/>
          </a:prstGeom>
        </p:spPr>
      </p:pic>
      <p:pic>
        <p:nvPicPr>
          <p:cNvPr id="5" name="Picture 4" descr="OKA_F_11-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9"/>
          <a:stretch/>
        </p:blipFill>
        <p:spPr>
          <a:xfrm>
            <a:off x="923925" y="3400425"/>
            <a:ext cx="4267200" cy="39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8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Emotion</a:t>
            </a:r>
            <a:r>
              <a:rPr lang="en-US" dirty="0"/>
              <a:t> is </a:t>
            </a:r>
            <a:r>
              <a:rPr lang="en-US" i="1" dirty="0"/>
              <a:t>short lived </a:t>
            </a:r>
            <a:r>
              <a:rPr lang="en-US" dirty="0"/>
              <a:t>psychological state that: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Activates specific emotional </a:t>
            </a:r>
            <a:r>
              <a:rPr lang="en-US" b="1" dirty="0"/>
              <a:t>neural systems</a:t>
            </a:r>
          </a:p>
          <a:p>
            <a:pPr marL="1319096" lvl="2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(amygdala, ventral striatum, ventral-medial PFC)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Has characteristic subjective </a:t>
            </a:r>
            <a:r>
              <a:rPr lang="en-US" b="1" dirty="0"/>
              <a:t>feeling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Triggers </a:t>
            </a:r>
            <a:r>
              <a:rPr lang="en-US" b="1" dirty="0"/>
              <a:t>physiological changes </a:t>
            </a:r>
            <a:r>
              <a:rPr lang="en-US" dirty="0"/>
              <a:t>(heart rate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Also </a:t>
            </a:r>
            <a:r>
              <a:rPr lang="en-US" b="1" dirty="0"/>
              <a:t>cognitive changes</a:t>
            </a:r>
            <a:r>
              <a:rPr lang="en-US" dirty="0"/>
              <a:t> (thinking is altered)</a:t>
            </a:r>
            <a:endParaRPr lang="en-US" b="1" dirty="0"/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And</a:t>
            </a:r>
            <a:r>
              <a:rPr lang="en-US" b="1" dirty="0"/>
              <a:t> behavioral responses</a:t>
            </a:r>
            <a:r>
              <a:rPr lang="en-US" dirty="0"/>
              <a:t> (behavior is affected)</a:t>
            </a:r>
            <a:endParaRPr lang="en-US" b="1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 dirty="0"/>
              <a:t>Mood</a:t>
            </a:r>
            <a:r>
              <a:rPr lang="en-US" dirty="0"/>
              <a:t> is long lasting, less intense, not triggered</a:t>
            </a:r>
          </a:p>
          <a:p>
            <a:pPr marL="0" lvl="1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b="1" dirty="0"/>
              <a:t>Affect</a:t>
            </a:r>
            <a:r>
              <a:rPr lang="en-US" sz="3200" dirty="0"/>
              <a:t> is simple “map” for categorizing emotions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/>
              <a:t>valence</a:t>
            </a:r>
            <a:r>
              <a:rPr lang="en-US" dirty="0"/>
              <a:t> (good / bad) 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/>
              <a:t>arousal</a:t>
            </a:r>
            <a:r>
              <a:rPr lang="en-US" dirty="0"/>
              <a:t> (high / low)</a:t>
            </a:r>
          </a:p>
        </p:txBody>
      </p:sp>
    </p:spTree>
    <p:extLst>
      <p:ext uri="{BB962C8B-B14F-4D97-AF65-F5344CB8AC3E}">
        <p14:creationId xmlns:p14="http://schemas.microsoft.com/office/powerpoint/2010/main" val="97841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Valence vs. Arousal</a:t>
            </a:r>
          </a:p>
        </p:txBody>
      </p:sp>
      <p:pic>
        <p:nvPicPr>
          <p:cNvPr id="4" name="Content Placeholder 3" descr="OKA_F_11-0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104" b="24094"/>
          <a:stretch/>
        </p:blipFill>
        <p:spPr>
          <a:xfrm>
            <a:off x="1076325" y="1266825"/>
            <a:ext cx="7543799" cy="6074856"/>
          </a:xfrm>
        </p:spPr>
      </p:pic>
    </p:spTree>
    <p:extLst>
      <p:ext uri="{BB962C8B-B14F-4D97-AF65-F5344CB8AC3E}">
        <p14:creationId xmlns:p14="http://schemas.microsoft.com/office/powerpoint/2010/main" val="55040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Fear, Anger, Sadness, </a:t>
            </a:r>
            <a:r>
              <a:rPr lang="en-US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Happiness</a:t>
            </a:r>
            <a:r>
              <a:rPr lang="en-US" dirty="0"/>
              <a:t>, Disgust, Contempt, </a:t>
            </a:r>
            <a:r>
              <a:rPr lang="en-US" dirty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Surprise/Interest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Why are these basic?  What causes them?  What benefits do they provide?  Why only 1 positive?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Where are Love and Hate?</a:t>
            </a:r>
          </a:p>
          <a:p>
            <a:pPr marL="107737" indent="0">
              <a:buNone/>
            </a:pPr>
            <a:r>
              <a:rPr lang="en-US" dirty="0"/>
              <a:t>Why not Pain?  Hunger?  Lust?</a:t>
            </a:r>
          </a:p>
        </p:txBody>
      </p:sp>
    </p:spTree>
    <p:extLst>
      <p:ext uri="{BB962C8B-B14F-4D97-AF65-F5344CB8AC3E}">
        <p14:creationId xmlns:p14="http://schemas.microsoft.com/office/powerpoint/2010/main" val="398864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dirty="0"/>
              <a:t>The Face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266825"/>
            <a:ext cx="6059582" cy="5770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125" y="1266825"/>
            <a:ext cx="25908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facial expressions are universal.</a:t>
            </a:r>
          </a:p>
          <a:p>
            <a:endParaRPr lang="en-US" dirty="0"/>
          </a:p>
          <a:p>
            <a:r>
              <a:rPr lang="en-US" dirty="0"/>
              <a:t>What are they!?</a:t>
            </a:r>
          </a:p>
        </p:txBody>
      </p:sp>
    </p:spTree>
    <p:extLst>
      <p:ext uri="{BB962C8B-B14F-4D97-AF65-F5344CB8AC3E}">
        <p14:creationId xmlns:p14="http://schemas.microsoft.com/office/powerpoint/2010/main" val="20340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Flash: </a:t>
            </a:r>
            <a:r>
              <a:rPr lang="en-US"/>
              <a:t>“Not” </a:t>
            </a:r>
            <a:r>
              <a:rPr lang="en-US" dirty="0"/>
              <a:t>Face Discovered!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2206687"/>
            <a:ext cx="9067800" cy="3674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8" y="6524625"/>
            <a:ext cx="90678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F. Benitez-</a:t>
            </a:r>
            <a:r>
              <a:rPr lang="en-US" dirty="0" err="1"/>
              <a:t>Quiroza</a:t>
            </a:r>
            <a:r>
              <a:rPr lang="en-US" dirty="0"/>
              <a:t>, R. B. </a:t>
            </a:r>
            <a:r>
              <a:rPr lang="en-US" dirty="0" err="1"/>
              <a:t>Wilburb</a:t>
            </a:r>
            <a:r>
              <a:rPr lang="en-US" dirty="0"/>
              <a:t>, A. M. Martinez (2016), Cognition, 150, 77-84</a:t>
            </a:r>
          </a:p>
        </p:txBody>
      </p:sp>
    </p:spTree>
    <p:extLst>
      <p:ext uri="{BB962C8B-B14F-4D97-AF65-F5344CB8AC3E}">
        <p14:creationId xmlns:p14="http://schemas.microsoft.com/office/powerpoint/2010/main" val="143650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important to communicate emotion – hence facial expressions..  And emoticons </a:t>
            </a:r>
            <a:r>
              <a:rPr lang="en-US" dirty="0">
                <a:sym typeface="Wingdings"/>
              </a:rPr>
              <a:t>:)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ym typeface="Wingdings"/>
              </a:rPr>
              <a:t>Display rules </a:t>
            </a:r>
            <a:r>
              <a:rPr lang="en-US" dirty="0">
                <a:sym typeface="Wingdings"/>
              </a:rPr>
              <a:t>are cultural conventions about when and how to display emotions: intensify, de-intensify, mask, neutralize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4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often do you display..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modify my emotional display..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dirty="0"/>
              <a:t>Typically once a week or more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dirty="0"/>
              <a:t>Typically around once a month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dirty="0"/>
              <a:t>Maybe once per year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  <a:defRPr/>
            </a:pPr>
            <a:r>
              <a:rPr lang="en-US" dirty="0"/>
              <a:t>Never</a:t>
            </a:r>
          </a:p>
        </p:txBody>
      </p:sp>
    </p:spTree>
    <p:extLst>
      <p:ext uri="{BB962C8B-B14F-4D97-AF65-F5344CB8AC3E}">
        <p14:creationId xmlns:p14="http://schemas.microsoft.com/office/powerpoint/2010/main" val="1078633424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12303</TotalTime>
  <Words>742</Words>
  <Application>Microsoft Macintosh PowerPoint</Application>
  <PresentationFormat>Custom</PresentationFormat>
  <Paragraphs>129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.AppleSystemUIFont</vt:lpstr>
      <vt:lpstr>MS Gothic</vt:lpstr>
      <vt:lpstr>Arial</vt:lpstr>
      <vt:lpstr>LucidaGrande</vt:lpstr>
      <vt:lpstr>Symbol</vt:lpstr>
      <vt:lpstr>Tahoma</vt:lpstr>
      <vt:lpstr>Times New Roman</vt:lpstr>
      <vt:lpstr>Wingdings</vt:lpstr>
      <vt:lpstr>ror_std_emerbrain</vt:lpstr>
      <vt:lpstr>Emotion (In Greater Depth)</vt:lpstr>
      <vt:lpstr>The Big Questions / Issues</vt:lpstr>
      <vt:lpstr>Defining Terms</vt:lpstr>
      <vt:lpstr>Valence vs. Arousal</vt:lpstr>
      <vt:lpstr>Basic Emotions</vt:lpstr>
      <vt:lpstr>The Face of Emotion</vt:lpstr>
      <vt:lpstr>News Flash: “Not” Face Discovered!</vt:lpstr>
      <vt:lpstr>Emotion for Communication</vt:lpstr>
      <vt:lpstr>How often do you display..</vt:lpstr>
      <vt:lpstr>Emotion = Motivation</vt:lpstr>
      <vt:lpstr>PowerPoint Presentation</vt:lpstr>
      <vt:lpstr>PowerPoint Presentation</vt:lpstr>
      <vt:lpstr>Sample Goal Taxonomy</vt:lpstr>
      <vt:lpstr>The emotional brain</vt:lpstr>
      <vt:lpstr>Basic Drives: Hypothalamus</vt:lpstr>
      <vt:lpstr>Amygdala Encodes Different Emotions</vt:lpstr>
      <vt:lpstr>Self Help Psychology</vt:lpstr>
      <vt:lpstr>The Two Faces of Happiness</vt:lpstr>
      <vt:lpstr>I would be happier if..</vt:lpstr>
      <vt:lpstr>Surprise!?</vt:lpstr>
      <vt:lpstr>Money != Happiness</vt:lpstr>
      <vt:lpstr>Negative Emotions</vt:lpstr>
      <vt:lpstr>Johanna Arch: Mindfulness Based Stress Reduction Therapy</vt:lpstr>
      <vt:lpstr>Anger is not a liquid</vt:lpstr>
      <vt:lpstr>Stress Management..</vt:lpstr>
      <vt:lpstr>I Get Sick When..</vt:lpstr>
      <vt:lpstr>Stress THEN Sick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241</cp:revision>
  <dcterms:created xsi:type="dcterms:W3CDTF">2009-03-18T06:10:11Z</dcterms:created>
  <dcterms:modified xsi:type="dcterms:W3CDTF">2018-10-12T23:51:10Z</dcterms:modified>
</cp:coreProperties>
</file>